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2"/>
  </p:notesMasterIdLst>
  <p:sldIdLst>
    <p:sldId id="260" r:id="rId2"/>
    <p:sldId id="278" r:id="rId3"/>
    <p:sldId id="279" r:id="rId4"/>
    <p:sldId id="273" r:id="rId5"/>
    <p:sldId id="276" r:id="rId6"/>
    <p:sldId id="277" r:id="rId7"/>
    <p:sldId id="274" r:id="rId8"/>
    <p:sldId id="272" r:id="rId9"/>
    <p:sldId id="280" r:id="rId10"/>
    <p:sldId id="275" r:id="rId1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2030"/>
    <a:srgbClr val="CB2026"/>
    <a:srgbClr val="1E43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2" autoAdjust="0"/>
    <p:restoredTop sz="93979" autoAdjust="0"/>
  </p:normalViewPr>
  <p:slideViewPr>
    <p:cSldViewPr showGuides="1">
      <p:cViewPr varScale="1">
        <p:scale>
          <a:sx n="62" d="100"/>
          <a:sy n="62" d="100"/>
        </p:scale>
        <p:origin x="76" y="100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D48D6-8419-448F-A43D-37C73E1AAA82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69EF6-FD23-4505-A855-93468ECE6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19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69EF6-FD23-4505-A855-93468ECE6A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04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69EF6-FD23-4505-A855-93468ECE6A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38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69EF6-FD23-4505-A855-93468ECE6A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86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69EF6-FD23-4505-A855-93468ECE6A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86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69EF6-FD23-4505-A855-93468ECE6A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26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69EF6-FD23-4505-A855-93468ECE6A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94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69EF6-FD23-4505-A855-93468ECE6A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90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69EF6-FD23-4505-A855-93468ECE6A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78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69EF6-FD23-4505-A855-93468ECE6A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39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514600"/>
            <a:ext cx="12188825" cy="4343400"/>
          </a:xfrm>
          <a:prstGeom prst="rect">
            <a:avLst/>
          </a:prstGeom>
          <a:solidFill>
            <a:srgbClr val="D22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448831" y="3429000"/>
            <a:ext cx="10055781" cy="762000"/>
          </a:xfrm>
        </p:spPr>
        <p:txBody>
          <a:bodyPr>
            <a:noAutofit/>
          </a:bodyPr>
          <a:lstStyle>
            <a:lvl1pPr algn="r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62993" y="4193512"/>
            <a:ext cx="9141619" cy="1673888"/>
          </a:xfrm>
        </p:spPr>
        <p:txBody>
          <a:bodyPr>
            <a:normAutofit/>
          </a:bodyPr>
          <a:lstStyle>
            <a:lvl1pPr marL="0" indent="0" algn="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236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88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176" y="3429000"/>
            <a:ext cx="10055781" cy="762000"/>
          </a:xfrm>
        </p:spPr>
        <p:txBody>
          <a:bodyPr>
            <a:noAutofit/>
          </a:bodyPr>
          <a:lstStyle>
            <a:lvl1pPr algn="r">
              <a:defRPr sz="4800" b="0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9338" y="4193512"/>
            <a:ext cx="9141619" cy="1673888"/>
          </a:xfrm>
        </p:spPr>
        <p:txBody>
          <a:bodyPr>
            <a:normAutofit/>
          </a:bodyPr>
          <a:lstStyle>
            <a:lvl1pPr marL="0" indent="0" algn="r">
              <a:buNone/>
              <a:defRPr sz="3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37612" y="6248401"/>
            <a:ext cx="2844059" cy="365125"/>
          </a:xfrm>
        </p:spPr>
        <p:txBody>
          <a:bodyPr/>
          <a:lstStyle>
            <a:lvl1pPr algn="r"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1AD0E10-DD8C-4D3D-B6EA-FCC8C7A5A4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572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792162"/>
          </a:xfrm>
        </p:spPr>
        <p:txBody>
          <a:bodyPr/>
          <a:lstStyle>
            <a:lvl1pPr>
              <a:defRPr b="0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219200"/>
            <a:ext cx="10969943" cy="4495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441" y="1066800"/>
            <a:ext cx="10969943" cy="0"/>
          </a:xfrm>
          <a:prstGeom prst="line">
            <a:avLst/>
          </a:prstGeom>
          <a:ln w="38100" cmpd="sng">
            <a:solidFill>
              <a:srgbClr val="CB20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248401"/>
            <a:ext cx="2844059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31AD0E10-DD8C-4D3D-B6EA-FCC8C7A5A4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849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31471" y="4319588"/>
            <a:ext cx="9547912" cy="1362075"/>
          </a:xfrm>
        </p:spPr>
        <p:txBody>
          <a:bodyPr anchor="t"/>
          <a:lstStyle>
            <a:lvl1pPr algn="r">
              <a:defRPr sz="4000" b="1" cap="all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1471" y="2819401"/>
            <a:ext cx="9547912" cy="1500187"/>
          </a:xfrm>
        </p:spPr>
        <p:txBody>
          <a:bodyPr anchor="b"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1412" y="6248401"/>
            <a:ext cx="2844059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31AD0E10-DD8C-4D3D-B6EA-FCC8C7A5A4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467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868362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19201"/>
            <a:ext cx="5383398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19201"/>
            <a:ext cx="5383398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09441" y="1143000"/>
            <a:ext cx="10969943" cy="0"/>
          </a:xfrm>
          <a:prstGeom prst="line">
            <a:avLst/>
          </a:prstGeom>
          <a:ln w="38100" cmpd="sng">
            <a:solidFill>
              <a:srgbClr val="CB20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248401"/>
            <a:ext cx="2844059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31AD0E10-DD8C-4D3D-B6EA-FCC8C7A5A4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07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792162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143001"/>
            <a:ext cx="5385514" cy="8032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1981201"/>
            <a:ext cx="5385514" cy="381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143001"/>
            <a:ext cx="5387630" cy="8032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1981201"/>
            <a:ext cx="5387630" cy="381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441" y="1066800"/>
            <a:ext cx="10969943" cy="0"/>
          </a:xfrm>
          <a:prstGeom prst="line">
            <a:avLst/>
          </a:prstGeom>
          <a:ln w="38100" cmpd="sng">
            <a:solidFill>
              <a:srgbClr val="CB20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25820" y="6248401"/>
            <a:ext cx="2844059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31AD0E10-DD8C-4D3D-B6EA-FCC8C7A5A4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089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944562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09441" y="1219200"/>
            <a:ext cx="10969943" cy="0"/>
          </a:xfrm>
          <a:prstGeom prst="line">
            <a:avLst/>
          </a:prstGeom>
          <a:ln w="38100" cmpd="sng">
            <a:solidFill>
              <a:srgbClr val="CB20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3633" y="6248401"/>
            <a:ext cx="2844059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31AD0E10-DD8C-4D3D-B6EA-FCC8C7A5A4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563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022350"/>
          </a:xfrm>
        </p:spPr>
        <p:txBody>
          <a:bodyPr anchor="b"/>
          <a:lstStyle>
            <a:lvl1pPr algn="l">
              <a:defRPr sz="20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518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371600"/>
            <a:ext cx="4010039" cy="4419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1412" y="6248401"/>
            <a:ext cx="2844059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31AD0E10-DD8C-4D3D-B6EA-FCC8C7A5A4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384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897" y="4648200"/>
            <a:ext cx="9040045" cy="609601"/>
          </a:xfrm>
        </p:spPr>
        <p:txBody>
          <a:bodyPr anchor="b">
            <a:normAutofit/>
          </a:bodyPr>
          <a:lstStyle>
            <a:lvl1pPr algn="r">
              <a:defRPr sz="30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8883" y="381000"/>
            <a:ext cx="9751060" cy="4267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9897" y="5257800"/>
            <a:ext cx="9040045" cy="609600"/>
          </a:xfrm>
        </p:spPr>
        <p:txBody>
          <a:bodyPr>
            <a:normAutofit/>
          </a:bodyPr>
          <a:lstStyle>
            <a:lvl1pPr marL="0" indent="0" algn="r">
              <a:buNone/>
              <a:defRPr sz="21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9012" y="6248401"/>
            <a:ext cx="2844059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31AD0E10-DD8C-4D3D-B6EA-FCC8C7A5A4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977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29" y="5944310"/>
            <a:ext cx="11902882" cy="77802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447801"/>
            <a:ext cx="10969943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1412" y="624840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1AD0E10-DD8C-4D3D-B6EA-FCC8C7A5A4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05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5" r:id="rId8"/>
    <p:sldLayoutId id="2147483696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C000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3200" kern="1200">
          <a:solidFill>
            <a:schemeClr val="tx1">
              <a:lumMod val="90000"/>
              <a:lumOff val="10000"/>
            </a:schemeClr>
          </a:solidFill>
          <a:effectLst/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90000"/>
              <a:lumOff val="10000"/>
            </a:schemeClr>
          </a:solidFill>
          <a:effectLst/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>
              <a:lumMod val="90000"/>
              <a:lumOff val="10000"/>
            </a:schemeClr>
          </a:solidFill>
          <a:effectLst/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90000"/>
              <a:lumOff val="10000"/>
            </a:schemeClr>
          </a:solidFill>
          <a:effectLst/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90000"/>
              <a:lumOff val="10000"/>
            </a:schemeClr>
          </a:solidFill>
          <a:effectLst/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 smtClean="0"/>
              <a:t>Update on </a:t>
            </a:r>
            <a:r>
              <a:rPr lang="en-US" sz="4000" b="1" dirty="0" smtClean="0"/>
              <a:t>DTX &amp; Other San Francisco Planning Efforts</a:t>
            </a:r>
            <a:endParaRPr lang="en-US" sz="40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362993" y="5029200"/>
            <a:ext cx="9141619" cy="838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May 7, </a:t>
            </a:r>
            <a:r>
              <a:rPr lang="en-US" sz="3200" dirty="0" smtClean="0"/>
              <a:t>2020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8085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22</a:t>
            </a:r>
            <a:r>
              <a:rPr lang="en-US" baseline="30000" dirty="0" smtClean="0"/>
              <a:t>nd</a:t>
            </a:r>
            <a:r>
              <a:rPr lang="en-US" dirty="0" smtClean="0"/>
              <a:t> Street Station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1812" y="1371600"/>
            <a:ext cx="11277600" cy="4419600"/>
          </a:xfrm>
        </p:spPr>
        <p:txBody>
          <a:bodyPr>
            <a:normAutofit/>
          </a:bodyPr>
          <a:lstStyle/>
          <a:p>
            <a:r>
              <a:rPr lang="en-US" sz="2800" dirty="0"/>
              <a:t>Two parallel studies being undertaken by Caltrain and San Francisco Planning</a:t>
            </a:r>
          </a:p>
          <a:p>
            <a:r>
              <a:rPr lang="en-US" sz="2800" dirty="0"/>
              <a:t>Caltrain effort focused on </a:t>
            </a:r>
            <a:r>
              <a:rPr lang="en-US" sz="2800" dirty="0" smtClean="0"/>
              <a:t>assessing feasibility </a:t>
            </a:r>
            <a:r>
              <a:rPr lang="en-US" sz="2800" dirty="0"/>
              <a:t>of </a:t>
            </a:r>
            <a:r>
              <a:rPr lang="en-US" sz="2800" dirty="0" smtClean="0"/>
              <a:t>potential near-term </a:t>
            </a:r>
            <a:r>
              <a:rPr lang="en-US" sz="2800" dirty="0"/>
              <a:t>improvements to the station</a:t>
            </a:r>
          </a:p>
          <a:p>
            <a:r>
              <a:rPr lang="en-US" sz="2800" dirty="0"/>
              <a:t>San Francisco Planning-led study considering long term </a:t>
            </a:r>
            <a:r>
              <a:rPr lang="en-US" sz="2800" dirty="0" smtClean="0"/>
              <a:t>options and potential to </a:t>
            </a:r>
            <a:r>
              <a:rPr lang="en-US" sz="2800" dirty="0"/>
              <a:t>rebuild or relocate station in conjunction with implementation of the PAX project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05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Update on DTX &amp; Other SF Planning Efforts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5612" y="1295400"/>
            <a:ext cx="70866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Significant work has occurred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over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the last year to advance and prepare for work on a number of related rail efforts in San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Francisco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Key milestone reached with the development of an MOU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between Caltrain and other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Downtown Extension partners. Signed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by Caltrain Executive Director</a:t>
            </a: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004-img-Salesforce-Transit-Center-Park-Tow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7" r="32257"/>
          <a:stretch/>
        </p:blipFill>
        <p:spPr bwMode="auto">
          <a:xfrm>
            <a:off x="7770812" y="1295400"/>
            <a:ext cx="3929739" cy="528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37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Program of Projects &amp; Plans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612" y="1219200"/>
            <a:ext cx="6934200" cy="454000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70212" y="1752600"/>
            <a:ext cx="2743200" cy="1905000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373615" y="3238500"/>
            <a:ext cx="1219200" cy="114300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751443">
            <a:off x="4884422" y="4147434"/>
            <a:ext cx="3237579" cy="1143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313612" y="4550537"/>
            <a:ext cx="1219200" cy="11430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326615" y="5325992"/>
            <a:ext cx="2122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Image from Rail</a:t>
            </a:r>
          </a:p>
          <a:p>
            <a:r>
              <a:rPr lang="en-US" sz="1200" i="1" dirty="0" smtClean="0"/>
              <a:t>Alignments &amp; Benefits Study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14284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DTX MOU - Overview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3084" y="1219200"/>
            <a:ext cx="111967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MOU between Caltrain and other DTX partners signed by Caltrain Executive Director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MOU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implements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recommendations developed in fall of 2019 by the San Francisco County Transportation Authority’s Expert Review Panel to advance DTX program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Major Panel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Recommendations Include: 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722376" lvl="2" indent="-4572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Reposition Rail program – regional/state/national significance</a:t>
            </a:r>
          </a:p>
          <a:p>
            <a:pPr marL="722376" lvl="2" indent="-4572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Evaluate initial operating phase options</a:t>
            </a:r>
          </a:p>
          <a:p>
            <a:pPr marL="722376" lvl="2" indent="-4572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Develop a viable funding strategy/plan</a:t>
            </a:r>
          </a:p>
          <a:p>
            <a:pPr marL="722376" lvl="2" indent="-4572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Evaluate governing entity/organization options   </a:t>
            </a:r>
          </a:p>
          <a:p>
            <a:pPr marL="722376" lvl="2" indent="-4572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Evaluate and select a project delivery method </a:t>
            </a:r>
          </a:p>
        </p:txBody>
      </p:sp>
    </p:spTree>
    <p:extLst>
      <p:ext uri="{BB962C8B-B14F-4D97-AF65-F5344CB8AC3E}">
        <p14:creationId xmlns:p14="http://schemas.microsoft.com/office/powerpoint/2010/main" val="258545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DTX MOU - Overview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2588" y="1295400"/>
            <a:ext cx="111967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MOU Partners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5212" y="1676400"/>
            <a:ext cx="8305800" cy="362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2376" lvl="2" indent="-457200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722376" lvl="2" indent="-4572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Transbay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Joint Powers Board </a:t>
            </a:r>
          </a:p>
          <a:p>
            <a:pPr marL="722376" lvl="2" indent="-4572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Metropolitan Transportation Commission</a:t>
            </a:r>
          </a:p>
          <a:p>
            <a:pPr marL="722376" lvl="2" indent="-4572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California High Speed Rail Authority</a:t>
            </a:r>
          </a:p>
          <a:p>
            <a:pPr marL="722376" lvl="2" indent="-4572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Peninsula Corridor Joint Powers Board</a:t>
            </a:r>
          </a:p>
          <a:p>
            <a:pPr marL="722376" lvl="2" indent="-4572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City and County of San Francisco</a:t>
            </a:r>
          </a:p>
          <a:p>
            <a:pPr marL="722376" lvl="2" indent="-4572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San Francisco County Transportation Authority</a:t>
            </a:r>
          </a:p>
        </p:txBody>
      </p:sp>
    </p:spTree>
    <p:extLst>
      <p:ext uri="{BB962C8B-B14F-4D97-AF65-F5344CB8AC3E}">
        <p14:creationId xmlns:p14="http://schemas.microsoft.com/office/powerpoint/2010/main" val="338752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DTX MOU - Overview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5612" y="1351508"/>
            <a:ext cx="11430000" cy="4284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MOU establishes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multi-agency organizational structure to support project development efforts </a:t>
            </a:r>
          </a:p>
          <a:p>
            <a:pPr marL="722376" lvl="2" indent="-4572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Executive Steering Committee (ESC) – partner agencies senior executives, responsible for delivering the activities of the Work Program </a:t>
            </a:r>
          </a:p>
          <a:p>
            <a:pPr marL="722376" lvl="2" indent="-4572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Supported by an Integrated Project Management Team (IPMT) - representatives with relevant experience in large complex projects from each of the partners</a:t>
            </a:r>
          </a:p>
          <a:p>
            <a:pPr marL="722376" lvl="2" indent="-4572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The IPMT will be led by a new Project Director, a TJPA employee or consultant, or a consultant seconded by any of the partners</a:t>
            </a:r>
          </a:p>
          <a:p>
            <a:pPr marL="722376" lvl="2" indent="-4572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Establishes a Summary Work Program and assigns responsibilities for execution</a:t>
            </a:r>
          </a:p>
          <a:p>
            <a:pPr marL="722376" lvl="2" indent="-4572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Three-year term or ready-for-procurement status</a:t>
            </a:r>
          </a:p>
          <a:p>
            <a:pPr marL="722376" lvl="2" indent="-4572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May be extended by agreement of the partners</a:t>
            </a:r>
          </a:p>
        </p:txBody>
      </p:sp>
    </p:spTree>
    <p:extLst>
      <p:ext uri="{BB962C8B-B14F-4D97-AF65-F5344CB8AC3E}">
        <p14:creationId xmlns:p14="http://schemas.microsoft.com/office/powerpoint/2010/main" val="346767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071" y="0"/>
            <a:ext cx="8816754" cy="67817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1812" y="1981200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MOU Organization Chart And Relationship to Related </a:t>
            </a:r>
            <a:r>
              <a:rPr lang="en-US" sz="2000" dirty="0" smtClean="0"/>
              <a:t>Projects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1646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&amp; King Railyard Studies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84212" y="1524000"/>
            <a:ext cx="11125200" cy="43434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3100" dirty="0" smtClean="0"/>
              <a:t>Railyard site owned by Prologis </a:t>
            </a:r>
            <a:r>
              <a:rPr lang="en-US" sz="3100" dirty="0" err="1" smtClean="0"/>
              <a:t>Inc</a:t>
            </a:r>
            <a:r>
              <a:rPr lang="en-US" sz="3100" dirty="0" smtClean="0"/>
              <a:t> with perpetual rail operating easement held by Caltrain</a:t>
            </a:r>
          </a:p>
          <a:p>
            <a:pPr lvl="0"/>
            <a:r>
              <a:rPr lang="en-US" sz="3100" dirty="0" smtClean="0"/>
              <a:t>Work underway to understand potential for development of site in conjunction with reconfiguration of yard and delivery of related projects</a:t>
            </a:r>
          </a:p>
          <a:p>
            <a:pPr lvl="0"/>
            <a:r>
              <a:rPr lang="en-US" sz="3100" dirty="0" smtClean="0"/>
              <a:t>Planning </a:t>
            </a:r>
            <a:r>
              <a:rPr lang="en-US" sz="3100" dirty="0"/>
              <a:t>and technical studies are being undertaken by Caltrain, Prologis </a:t>
            </a:r>
            <a:r>
              <a:rPr lang="en-US" sz="3100" dirty="0" smtClean="0"/>
              <a:t>and </a:t>
            </a:r>
            <a:r>
              <a:rPr lang="en-US" sz="3100" dirty="0"/>
              <a:t>the City and County of San Francisco to determine </a:t>
            </a:r>
            <a:r>
              <a:rPr lang="en-US" sz="3100" dirty="0" err="1"/>
              <a:t>Caltrain’s</a:t>
            </a:r>
            <a:r>
              <a:rPr lang="en-US" sz="3100" dirty="0"/>
              <a:t> long term storage, service, station, and maintenance requirements at 4</a:t>
            </a:r>
            <a:r>
              <a:rPr lang="en-US" sz="3100" baseline="30000" dirty="0"/>
              <a:t>th</a:t>
            </a:r>
            <a:r>
              <a:rPr lang="en-US" sz="3100" dirty="0"/>
              <a:t> &amp; King as well as the potential for future development </a:t>
            </a:r>
            <a:endParaRPr lang="en-US" sz="3100" dirty="0" smtClean="0"/>
          </a:p>
          <a:p>
            <a:pPr lvl="0"/>
            <a:r>
              <a:rPr lang="en-US" sz="3100" dirty="0" smtClean="0"/>
              <a:t>Work coordinated through an MOU between TJPA, San Francisco County Transportation Authority, City and County of San Francisco, Prologis and Caltrain</a:t>
            </a:r>
            <a:endParaRPr lang="en-US" sz="3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46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Pennsylvania Avenue Extension (PAX)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440" y="1371600"/>
            <a:ext cx="11352372" cy="4191000"/>
          </a:xfrm>
        </p:spPr>
        <p:txBody>
          <a:bodyPr>
            <a:normAutofit fontScale="92500"/>
          </a:bodyPr>
          <a:lstStyle/>
          <a:p>
            <a:pPr lvl="0"/>
            <a:r>
              <a:rPr lang="en-US" sz="3000" dirty="0" smtClean="0"/>
              <a:t>Project </a:t>
            </a:r>
            <a:r>
              <a:rPr lang="en-US" sz="3000" dirty="0"/>
              <a:t>contemplates an extension of the DTX tunnel southward past the existing railyards, generally following the alignment of Pennsylvania Avenue.</a:t>
            </a:r>
            <a:r>
              <a:rPr lang="en-US" sz="3000" dirty="0" smtClean="0"/>
              <a:t> Would result in the below-grade separation of at-grade crossings at Mission Bay Drive and 16</a:t>
            </a:r>
            <a:r>
              <a:rPr lang="en-US" sz="3000" baseline="30000" dirty="0" smtClean="0"/>
              <a:t>th</a:t>
            </a:r>
            <a:r>
              <a:rPr lang="en-US" sz="3000" dirty="0" smtClean="0"/>
              <a:t> Street</a:t>
            </a:r>
          </a:p>
          <a:p>
            <a:r>
              <a:rPr lang="en-US" sz="3000" dirty="0"/>
              <a:t>Alignment recommend as part of the City’s Rail Alignments and </a:t>
            </a:r>
            <a:r>
              <a:rPr lang="en-US" sz="3000" dirty="0" smtClean="0"/>
              <a:t>Benefits </a:t>
            </a:r>
            <a:r>
              <a:rPr lang="en-US" sz="3000" dirty="0"/>
              <a:t>(RAB) Study, finalized in 2018</a:t>
            </a:r>
          </a:p>
          <a:p>
            <a:pPr lvl="0"/>
            <a:r>
              <a:rPr lang="en-US" sz="3000" dirty="0" smtClean="0"/>
              <a:t>Advancing to preliminary engineering and pre-environmental work.  Led by SFCTA in coordination with Caltrain and other partners</a:t>
            </a:r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69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T_PPtemplate_HD_FINAL">
  <a:themeElements>
    <a:clrScheme name="samTrans">
      <a:dk1>
        <a:srgbClr val="262626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C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CT_PPtemplate_HD_FINAL-3-18-19</Template>
  <TotalTime>2571</TotalTime>
  <Words>549</Words>
  <Application>Microsoft Office PowerPoint</Application>
  <PresentationFormat>Custom</PresentationFormat>
  <Paragraphs>59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CT_PPtemplate_HD_FINAL</vt:lpstr>
      <vt:lpstr>Update on DTX &amp; Other San Francisco Planning Efforts</vt:lpstr>
      <vt:lpstr>Update on DTX &amp; Other SF Planning Efforts</vt:lpstr>
      <vt:lpstr>A Program of Projects &amp; Plans</vt:lpstr>
      <vt:lpstr>DTX MOU - Overview</vt:lpstr>
      <vt:lpstr>DTX MOU - Overview</vt:lpstr>
      <vt:lpstr>DTX MOU - Overview</vt:lpstr>
      <vt:lpstr>Overview</vt:lpstr>
      <vt:lpstr>4th &amp; King Railyard Studies</vt:lpstr>
      <vt:lpstr>Pennsylvania Avenue Extension (PAX)</vt:lpstr>
      <vt:lpstr>22nd Street Station</vt:lpstr>
    </vt:vector>
  </TitlesOfParts>
  <Company>SamTrans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Caltrain PowerPoint Template</dc:title>
  <dc:creator>Jones, Melissa</dc:creator>
  <cp:lastModifiedBy>Petty, Sebastian</cp:lastModifiedBy>
  <cp:revision>161</cp:revision>
  <dcterms:created xsi:type="dcterms:W3CDTF">2019-08-13T20:32:58Z</dcterms:created>
  <dcterms:modified xsi:type="dcterms:W3CDTF">2020-04-17T19:07:01Z</dcterms:modified>
</cp:coreProperties>
</file>